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8"/>
  </p:notesMasterIdLst>
  <p:sldIdLst>
    <p:sldId id="385" r:id="rId5"/>
    <p:sldId id="737" r:id="rId6"/>
    <p:sldId id="831" r:id="rId7"/>
    <p:sldId id="879" r:id="rId8"/>
    <p:sldId id="339" r:id="rId9"/>
    <p:sldId id="705" r:id="rId10"/>
    <p:sldId id="830" r:id="rId11"/>
    <p:sldId id="708" r:id="rId12"/>
    <p:sldId id="795" r:id="rId13"/>
    <p:sldId id="832" r:id="rId14"/>
    <p:sldId id="866" r:id="rId15"/>
    <p:sldId id="801" r:id="rId16"/>
    <p:sldId id="853" r:id="rId17"/>
    <p:sldId id="802" r:id="rId18"/>
    <p:sldId id="803" r:id="rId19"/>
    <p:sldId id="486" r:id="rId20"/>
    <p:sldId id="771" r:id="rId21"/>
    <p:sldId id="893" r:id="rId22"/>
    <p:sldId id="716" r:id="rId23"/>
    <p:sldId id="726" r:id="rId24"/>
    <p:sldId id="727" r:id="rId25"/>
    <p:sldId id="769" r:id="rId26"/>
    <p:sldId id="797" r:id="rId27"/>
    <p:sldId id="731" r:id="rId28"/>
    <p:sldId id="805" r:id="rId29"/>
    <p:sldId id="433" r:id="rId30"/>
    <p:sldId id="825" r:id="rId31"/>
    <p:sldId id="833" r:id="rId32"/>
    <p:sldId id="733" r:id="rId33"/>
    <p:sldId id="734" r:id="rId34"/>
    <p:sldId id="735" r:id="rId35"/>
    <p:sldId id="736" r:id="rId36"/>
    <p:sldId id="739" r:id="rId37"/>
    <p:sldId id="740" r:id="rId38"/>
    <p:sldId id="741" r:id="rId39"/>
    <p:sldId id="889" r:id="rId40"/>
    <p:sldId id="743" r:id="rId41"/>
    <p:sldId id="891" r:id="rId42"/>
    <p:sldId id="793" r:id="rId43"/>
    <p:sldId id="775" r:id="rId44"/>
    <p:sldId id="777" r:id="rId45"/>
    <p:sldId id="778" r:id="rId46"/>
    <p:sldId id="779" r:id="rId47"/>
    <p:sldId id="780" r:id="rId48"/>
    <p:sldId id="781" r:id="rId49"/>
    <p:sldId id="782" r:id="rId50"/>
    <p:sldId id="783" r:id="rId51"/>
    <p:sldId id="788" r:id="rId52"/>
    <p:sldId id="789" r:id="rId53"/>
    <p:sldId id="790" r:id="rId54"/>
    <p:sldId id="807" r:id="rId55"/>
    <p:sldId id="840" r:id="rId56"/>
    <p:sldId id="847" r:id="rId57"/>
    <p:sldId id="808" r:id="rId58"/>
    <p:sldId id="841" r:id="rId59"/>
    <p:sldId id="842" r:id="rId60"/>
    <p:sldId id="843" r:id="rId61"/>
    <p:sldId id="810" r:id="rId62"/>
    <p:sldId id="848" r:id="rId63"/>
    <p:sldId id="809" r:id="rId64"/>
    <p:sldId id="844" r:id="rId65"/>
    <p:sldId id="845" r:id="rId66"/>
    <p:sldId id="846" r:id="rId67"/>
    <p:sldId id="811" r:id="rId68"/>
    <p:sldId id="836" r:id="rId69"/>
    <p:sldId id="835" r:id="rId70"/>
    <p:sldId id="812" r:id="rId71"/>
    <p:sldId id="828" r:id="rId72"/>
    <p:sldId id="826" r:id="rId73"/>
    <p:sldId id="880" r:id="rId74"/>
    <p:sldId id="890" r:id="rId75"/>
    <p:sldId id="881" r:id="rId76"/>
    <p:sldId id="882" r:id="rId77"/>
    <p:sldId id="887" r:id="rId78"/>
    <p:sldId id="883" r:id="rId79"/>
    <p:sldId id="884" r:id="rId80"/>
    <p:sldId id="886" r:id="rId81"/>
    <p:sldId id="744" r:id="rId82"/>
    <p:sldId id="817" r:id="rId83"/>
    <p:sldId id="857" r:id="rId84"/>
    <p:sldId id="859" r:id="rId85"/>
    <p:sldId id="858" r:id="rId86"/>
    <p:sldId id="864" r:id="rId87"/>
    <p:sldId id="892" r:id="rId88"/>
    <p:sldId id="861" r:id="rId89"/>
    <p:sldId id="792" r:id="rId90"/>
    <p:sldId id="623" r:id="rId91"/>
    <p:sldId id="773" r:id="rId92"/>
    <p:sldId id="501" r:id="rId93"/>
    <p:sldId id="662" r:id="rId94"/>
    <p:sldId id="692" r:id="rId95"/>
    <p:sldId id="679" r:id="rId96"/>
    <p:sldId id="555" r:id="rId97"/>
    <p:sldId id="567" r:id="rId98"/>
    <p:sldId id="821" r:id="rId99"/>
    <p:sldId id="686" r:id="rId100"/>
    <p:sldId id="687" r:id="rId101"/>
    <p:sldId id="688" r:id="rId102"/>
    <p:sldId id="689" r:id="rId103"/>
    <p:sldId id="690" r:id="rId104"/>
    <p:sldId id="865" r:id="rId105"/>
    <p:sldId id="822" r:id="rId106"/>
    <p:sldId id="823" r:id="rId107"/>
    <p:sldId id="693" r:id="rId108"/>
    <p:sldId id="587" r:id="rId109"/>
    <p:sldId id="874" r:id="rId110"/>
    <p:sldId id="589" r:id="rId111"/>
    <p:sldId id="875" r:id="rId112"/>
    <p:sldId id="600" r:id="rId113"/>
    <p:sldId id="681" r:id="rId114"/>
    <p:sldId id="663" r:id="rId115"/>
    <p:sldId id="682" r:id="rId116"/>
    <p:sldId id="683" r:id="rId117"/>
    <p:sldId id="591" r:id="rId118"/>
    <p:sldId id="684" r:id="rId119"/>
    <p:sldId id="685" r:id="rId120"/>
    <p:sldId id="870" r:id="rId121"/>
    <p:sldId id="872" r:id="rId122"/>
    <p:sldId id="878" r:id="rId123"/>
    <p:sldId id="867" r:id="rId124"/>
    <p:sldId id="877" r:id="rId125"/>
    <p:sldId id="664" r:id="rId126"/>
    <p:sldId id="665" r:id="rId127"/>
    <p:sldId id="818" r:id="rId128"/>
    <p:sldId id="819" r:id="rId129"/>
    <p:sldId id="666" r:id="rId130"/>
    <p:sldId id="668" r:id="rId131"/>
    <p:sldId id="599" r:id="rId132"/>
    <p:sldId id="630" r:id="rId133"/>
    <p:sldId id="824" r:id="rId134"/>
    <p:sldId id="701" r:id="rId135"/>
    <p:sldId id="834" r:id="rId136"/>
    <p:sldId id="674" r:id="rId1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879"/>
            <p14:sldId id="339"/>
            <p14:sldId id="705"/>
          </p14:sldIdLst>
        </p14:section>
        <p14:section name="WildFly Swarm" id="{77821F84-5FB1-0F49-AC3A-8BE98F86F14F}">
          <p14:sldIdLst>
            <p14:sldId id="830"/>
            <p14:sldId id="708"/>
            <p14:sldId id="795"/>
          </p14:sldIdLst>
        </p14:section>
        <p14:section name="Containers and Microservices" id="{6FE29FE8-4177-EA43-88BD-66A9FE5000B6}">
          <p14:sldIdLst>
            <p14:sldId id="832"/>
            <p14:sldId id="866"/>
            <p14:sldId id="801"/>
            <p14:sldId id="853"/>
            <p14:sldId id="802"/>
            <p14:sldId id="803"/>
            <p14:sldId id="486"/>
          </p14:sldIdLst>
        </p14:section>
        <p14:section name="AWS Fargate &amp; Amazon ECS Intro" id="{64441F07-7053-2043-9879-7BB960C2AEA6}">
          <p14:sldIdLst>
            <p14:sldId id="771"/>
            <p14:sldId id="893"/>
            <p14:sldId id="716"/>
            <p14:sldId id="726"/>
            <p14:sldId id="727"/>
            <p14:sldId id="769"/>
            <p14:sldId id="797"/>
            <p14:sldId id="731"/>
            <p14:sldId id="805"/>
          </p14:sldIdLst>
        </p14:section>
        <p14:section name="AWS Fargate" id="{8FF4FCDA-BE23-2B42-8EC7-8F6BE2DEF191}">
          <p14:sldIdLst/>
        </p14:section>
        <p14:section name="AWS Fargate Logging" id="{982ACC77-802C-0648-8F3E-70BF7154BA07}">
          <p14:sldIdLst>
            <p14:sldId id="433"/>
            <p14:sldId id="825"/>
          </p14:sldIdLst>
        </p14:section>
        <p14:section name="AWS Fargate Pricing" id="{58368394-40A8-4B47-9156-A2B4ADC07972}">
          <p14:sldIdLst>
            <p14:sldId id="833"/>
            <p14:sldId id="733"/>
            <p14:sldId id="734"/>
            <p14:sldId id="735"/>
            <p14:sldId id="736"/>
          </p14:sldIdLst>
        </p14:section>
        <p14:section name="CodePipeline Intro" id="{79B0E47D-FB46-1549-B4C1-46ECF4088B27}">
          <p14:sldIdLst>
            <p14:sldId id="739"/>
            <p14:sldId id="740"/>
            <p14:sldId id="741"/>
          </p14:sldIdLst>
        </p14:section>
        <p14:section name="AWS Fargate Deployment Pipeline" id="{F912FB3A-371F-A34E-BE50-543095FBCC8C}">
          <p14:sldIdLst>
            <p14:sldId id="889"/>
            <p14:sldId id="743"/>
          </p14:sldIdLst>
        </p14:section>
        <p14:section name="Amazon ECS Canary Deployment" id="{E6CD744E-5C7F-2246-8271-11A1BBE03440}">
          <p14:sldIdLst>
            <p14:sldId id="891"/>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Lst>
        </p14:section>
        <p14:section name="Kubernetes Application" id="{828EE75D-B092-5646-A4C7-492917BDA588}">
          <p14:sldIdLst>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90"/>
            <p14:sldId id="881"/>
            <p14:sldId id="882"/>
            <p14:sldId id="887"/>
            <p14:sldId id="883"/>
            <p14:sldId id="884"/>
            <p14:sldId id="886"/>
          </p14:sldIdLst>
        </p14:section>
        <p14:section name="Monitoring &amp; AWS X-Ray" id="{94BFE68B-137F-8A4F-A508-00B3479C9864}">
          <p14:sldIdLst>
            <p14:sldId id="744"/>
            <p14:sldId id="817"/>
            <p14:sldId id="857"/>
            <p14:sldId id="859"/>
            <p14:sldId id="858"/>
            <p14:sldId id="864"/>
            <p14:sldId id="892"/>
            <p14:sldId id="861"/>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3" autoAdjust="0"/>
    <p:restoredTop sz="79960" autoAdjust="0"/>
  </p:normalViewPr>
  <p:slideViewPr>
    <p:cSldViewPr snapToGrid="0" showGuides="1">
      <p:cViewPr varScale="1">
        <p:scale>
          <a:sx n="138" d="100"/>
          <a:sy n="138" d="100"/>
        </p:scale>
        <p:origin x="456"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notesViewPr>
    <p:cSldViewPr snapToGrid="0">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122179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84536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2961724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52699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AWS Console, show Create Cluster, Create </a:t>
            </a:r>
            <a:r>
              <a:rPr lang="en-US" dirty="0" err="1"/>
              <a:t>Taskdef</a:t>
            </a:r>
            <a:r>
              <a:rPr lang="en-US" dirty="0"/>
              <a:t>, Repository</a:t>
            </a:r>
          </a:p>
          <a:p>
            <a:endParaRPr lang="en-US" dirty="0"/>
          </a:p>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47191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23030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34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35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Single entry point, single </a:t>
            </a:r>
            <a:r>
              <a:rPr lang="en-US" dirty="0" err="1"/>
              <a:t>cmd</a:t>
            </a:r>
            <a:endParaRPr lang="en-US" dirty="0"/>
          </a:p>
          <a:p>
            <a:pPr marL="171450" indent="-171450">
              <a:buFont typeface="Arial" panose="020B0604020202020204" pitchFamily="34" charset="0"/>
              <a:buChar char="•"/>
            </a:pPr>
            <a:r>
              <a:rPr lang="en-US" dirty="0"/>
              <a:t>Microservices encourage polyglot culture. Containers enable them.</a:t>
            </a:r>
          </a:p>
          <a:p>
            <a:pPr marL="171450" indent="-171450">
              <a:buFont typeface="Arial" panose="020B0604020202020204" pitchFamily="34" charset="0"/>
              <a:buChar char="•"/>
            </a:pPr>
            <a:r>
              <a:rPr lang="en-US" dirty="0"/>
              <a:t>No impedance mismatch</a:t>
            </a:r>
          </a:p>
          <a:p>
            <a:pPr marL="171450" indent="-171450">
              <a:buFont typeface="Arial" panose="020B0604020202020204" pitchFamily="34" charset="0"/>
              <a:buChar char="•"/>
            </a:pPr>
            <a:r>
              <a:rPr lang="en-US" dirty="0"/>
              <a:t>Dependencies are totally packaged together</a:t>
            </a:r>
          </a:p>
          <a:p>
            <a:pPr marL="171450" indent="-171450">
              <a:buFont typeface="Arial" panose="020B0604020202020204" pitchFamily="34" charset="0"/>
              <a:buChar char="•"/>
            </a:pPr>
            <a:r>
              <a:rPr lang="en-US" dirty="0"/>
              <a:t>Containers can’t affect each other and that’s how we like microservices to be</a:t>
            </a:r>
          </a:p>
          <a:p>
            <a:pPr marL="171450" indent="-171450">
              <a:buFont typeface="Arial" panose="020B0604020202020204" pitchFamily="34" charset="0"/>
              <a:buChar char="•"/>
            </a:pPr>
            <a:r>
              <a:rPr lang="en-US" dirty="0"/>
              <a:t>Compare VM to containers. Faster to spin up in a container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926658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68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CloudTrail</a:t>
            </a:r>
            <a:r>
              <a:rPr lang="en-US" dirty="0"/>
              <a:t> at https://us-west-2.console.aws.amazon.com/</a:t>
            </a:r>
            <a:r>
              <a:rPr lang="en-US" dirty="0" err="1"/>
              <a:t>cloudtrail</a:t>
            </a:r>
            <a:r>
              <a:rPr lang="en-US" dirty="0"/>
              <a:t>/</a:t>
            </a:r>
            <a:r>
              <a:rPr lang="en-US" dirty="0" err="1"/>
              <a:t>home?region</a:t>
            </a:r>
            <a:r>
              <a:rPr lang="en-US" dirty="0"/>
              <a:t>=us-west-2#/events</a:t>
            </a:r>
          </a:p>
          <a:p>
            <a:endParaRPr lang="en-US" dirty="0"/>
          </a:p>
          <a:p>
            <a:r>
              <a:rPr lang="en-US" dirty="0"/>
              <a:t>Show CW logs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937786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p>
          <a:p>
            <a:pPr marL="171450" indent="-171450">
              <a:buFontTx/>
              <a:buChar char="-"/>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Sidecar proxies enable the decoupling of your applications from the operational aspects of managing service communication effectively and reliably.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2517356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80</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81</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85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86</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90</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swarm </a:t>
            </a:r>
            <a:r>
              <a:rPr lang="en-US" sz="1200" b="0" i="0" kern="1200" dirty="0" err="1">
                <a:solidFill>
                  <a:schemeClr val="tx1"/>
                </a:solidFill>
                <a:effectLst/>
                <a:latin typeface="Amazon Ember Regular" charset="0"/>
                <a:ea typeface="+mn-ea"/>
                <a:cs typeface="+mn-cs"/>
              </a:rPr>
              <a:t>init</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cd apps/</a:t>
            </a:r>
            <a:r>
              <a:rPr lang="en-US" sz="1200" b="0" i="0" kern="1200" dirty="0" err="1">
                <a:solidFill>
                  <a:schemeClr val="tx1"/>
                </a:solidFill>
                <a:effectLst/>
                <a:latin typeface="Amazon Ember Regular" charset="0"/>
                <a:ea typeface="+mn-ea"/>
                <a:cs typeface="+mn-cs"/>
              </a:rPr>
              <a:t>docker</a:t>
            </a:r>
            <a:endParaRPr lang="en-US" sz="1200" b="0" i="0" kern="1200" dirty="0">
              <a:solidFill>
                <a:schemeClr val="tx1"/>
              </a:solidFill>
              <a:effectLst/>
              <a:latin typeface="Amazon Ember Regular" charset="0"/>
              <a:ea typeface="+mn-ea"/>
              <a:cs typeface="+mn-cs"/>
            </a:endParaRPr>
          </a:p>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deploy --compose-file </a:t>
            </a:r>
            <a:r>
              <a:rPr lang="en-US" sz="1200" b="0" i="0" kern="1200" dirty="0" err="1">
                <a:solidFill>
                  <a:schemeClr val="tx1"/>
                </a:solidFill>
                <a:effectLst/>
                <a:latin typeface="Amazon Ember Regular" charset="0"/>
                <a:ea typeface="+mn-ea"/>
                <a:cs typeface="+mn-cs"/>
              </a:rPr>
              <a:t>docker-compose.yaml</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curl http://localhost:8080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a:t>
            </a:r>
            <a:r>
              <a:rPr lang="en-US" sz="1200" b="0" i="0" kern="1200" dirty="0" err="1">
                <a:solidFill>
                  <a:schemeClr val="tx1"/>
                </a:solidFill>
                <a:effectLst/>
                <a:latin typeface="Amazon Ember Regular" charset="0"/>
                <a:ea typeface="+mn-ea"/>
                <a:cs typeface="+mn-cs"/>
              </a:rPr>
              <a:t>rm</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268283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126</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15</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cluster </a:t>
            </a:r>
            <a:r>
              <a:rPr lang="en-US" sz="1200" kern="1200" dirty="0" err="1">
                <a:solidFill>
                  <a:schemeClr val="tx1"/>
                </a:solidFill>
                <a:effectLst/>
                <a:latin typeface="+mn-lt"/>
                <a:ea typeface="+mn-ea"/>
                <a:cs typeface="+mn-cs"/>
              </a:rPr>
              <a:t>mgmt</a:t>
            </a:r>
            <a:r>
              <a:rPr lang="en-US" sz="1200" kern="1200" dirty="0">
                <a:solidFill>
                  <a:schemeClr val="tx1"/>
                </a:solidFill>
                <a:effectLst/>
                <a:latin typeface="+mn-lt"/>
                <a:ea typeface="+mn-ea"/>
                <a:cs typeface="+mn-cs"/>
              </a:rPr>
              <a:t> layer where we talked about ECS as the option there. Now you can now choose at the hosting layer if you want to run your containers on EC2 or on Fargate for a more hands off managed experience. And recently we also announced EKS which is our managed k8s offering. Removes need to host k8s master.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preview right now to be used with ec2 worker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hosting can use EC2 and Fargate. Run containers without hosting ec2 instances. Can pick at each layer. EKS + Fargate is also coming soon. We also have a registry service to store container images: ECR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387958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image" Target="../media/image151.tiff"/><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0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10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5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image" Target="../media/image151.tiff"/><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159.tiff"/></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12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1.emf"/><Relationship Id="rId18" Type="http://schemas.openxmlformats.org/officeDocument/2006/relationships/image" Target="../media/image175.png"/><Relationship Id="rId3" Type="http://schemas.openxmlformats.org/officeDocument/2006/relationships/image" Target="../media/image162.emf"/><Relationship Id="rId7" Type="http://schemas.openxmlformats.org/officeDocument/2006/relationships/image" Target="../media/image166.png"/><Relationship Id="rId12" Type="http://schemas.openxmlformats.org/officeDocument/2006/relationships/image" Target="../media/image143.png"/><Relationship Id="rId17" Type="http://schemas.openxmlformats.org/officeDocument/2006/relationships/image" Target="../media/image174.png"/><Relationship Id="rId2" Type="http://schemas.openxmlformats.org/officeDocument/2006/relationships/notesSlide" Target="../notesSlides/notesSlide80.xml"/><Relationship Id="rId16" Type="http://schemas.openxmlformats.org/officeDocument/2006/relationships/image" Target="../media/image138.png"/><Relationship Id="rId20" Type="http://schemas.openxmlformats.org/officeDocument/2006/relationships/image" Target="../media/image176.png"/><Relationship Id="rId1" Type="http://schemas.openxmlformats.org/officeDocument/2006/relationships/slideLayout" Target="../slideLayouts/slideLayout6.xml"/><Relationship Id="rId6" Type="http://schemas.openxmlformats.org/officeDocument/2006/relationships/image" Target="../media/image165.emf"/><Relationship Id="rId11" Type="http://schemas.openxmlformats.org/officeDocument/2006/relationships/image" Target="../media/image170.png"/><Relationship Id="rId5" Type="http://schemas.openxmlformats.org/officeDocument/2006/relationships/image" Target="../media/image164.emf"/><Relationship Id="rId15" Type="http://schemas.openxmlformats.org/officeDocument/2006/relationships/image" Target="../media/image173.png"/><Relationship Id="rId10" Type="http://schemas.openxmlformats.org/officeDocument/2006/relationships/image" Target="../media/image169.png"/><Relationship Id="rId19" Type="http://schemas.microsoft.com/office/2007/relationships/hdphoto" Target="../media/hdphoto4.wdp"/><Relationship Id="rId4" Type="http://schemas.openxmlformats.org/officeDocument/2006/relationships/image" Target="../media/image163.emf"/><Relationship Id="rId9" Type="http://schemas.openxmlformats.org/officeDocument/2006/relationships/image" Target="../media/image168.png"/><Relationship Id="rId14" Type="http://schemas.openxmlformats.org/officeDocument/2006/relationships/image" Target="../media/image172.png"/></Relationships>
</file>

<file path=ppt/slides/_rels/slide12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14.png"/><Relationship Id="rId7" Type="http://schemas.openxmlformats.org/officeDocument/2006/relationships/image" Target="../media/image179.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116.png"/><Relationship Id="rId11" Type="http://schemas.openxmlformats.org/officeDocument/2006/relationships/image" Target="../media/image183.tiff"/><Relationship Id="rId5" Type="http://schemas.openxmlformats.org/officeDocument/2006/relationships/image" Target="../media/image178.png"/><Relationship Id="rId10" Type="http://schemas.openxmlformats.org/officeDocument/2006/relationships/image" Target="../media/image182.png"/><Relationship Id="rId4" Type="http://schemas.openxmlformats.org/officeDocument/2006/relationships/image" Target="../media/image177.png"/><Relationship Id="rId9" Type="http://schemas.openxmlformats.org/officeDocument/2006/relationships/image" Target="../media/image181.png"/></Relationships>
</file>

<file path=ppt/slides/_rels/slide12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tif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58.tiff"/><Relationship Id="rId4" Type="http://schemas.openxmlformats.org/officeDocument/2006/relationships/image" Target="../media/image57.png"/><Relationship Id="rId9" Type="http://schemas.openxmlformats.org/officeDocument/2006/relationships/image" Target="../media/image6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65.png"/><Relationship Id="rId7" Type="http://schemas.openxmlformats.org/officeDocument/2006/relationships/image" Target="../media/image69.tiff"/><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74.sv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84.png"/><Relationship Id="rId4" Type="http://schemas.openxmlformats.org/officeDocument/2006/relationships/image" Target="../media/image65.png"/><Relationship Id="rId9"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40.png"/><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108.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07.png"/><Relationship Id="rId5" Type="http://schemas.microsoft.com/office/2007/relationships/hdphoto" Target="../media/hdphoto1.wdp"/><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128.png"/><Relationship Id="rId3" Type="http://schemas.openxmlformats.org/officeDocument/2006/relationships/image" Target="../media/image114.png"/><Relationship Id="rId21" Type="http://schemas.openxmlformats.org/officeDocument/2006/relationships/image" Target="../media/image131.tiff"/><Relationship Id="rId7" Type="http://schemas.openxmlformats.org/officeDocument/2006/relationships/image" Target="../media/image10.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notesSlide" Target="../notesSlides/notesSlide59.xml"/><Relationship Id="rId16" Type="http://schemas.openxmlformats.org/officeDocument/2006/relationships/image" Target="../media/image126.tiff"/><Relationship Id="rId20" Type="http://schemas.openxmlformats.org/officeDocument/2006/relationships/image" Target="../media/image130.tiff"/><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121.png"/><Relationship Id="rId5" Type="http://schemas.openxmlformats.org/officeDocument/2006/relationships/image" Target="../media/image116.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9.png"/><Relationship Id="rId4" Type="http://schemas.openxmlformats.org/officeDocument/2006/relationships/image" Target="../media/image115.png"/><Relationship Id="rId9" Type="http://schemas.openxmlformats.org/officeDocument/2006/relationships/image" Target="../media/image119.png"/><Relationship Id="rId14" Type="http://schemas.openxmlformats.org/officeDocument/2006/relationships/image" Target="../media/image124.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9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tiff"/><Relationship Id="rId9"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memory/CPU?</a:t>
            </a:r>
          </a:p>
        </p:txBody>
      </p:sp>
      <p:sp>
        <p:nvSpPr>
          <p:cNvPr id="3" name="Content Placeholder 2"/>
          <p:cNvSpPr>
            <a:spLocks noGrp="1"/>
          </p:cNvSpPr>
          <p:nvPr>
            <p:ph idx="1"/>
          </p:nvPr>
        </p:nvSpPr>
        <p:spPr>
          <a:xfrm>
            <a:off x="336789" y="2966720"/>
            <a:ext cx="8205304" cy="1904050"/>
          </a:xfrm>
        </p:spPr>
        <p:txBody>
          <a:bodyPr>
            <a:normAutofit/>
          </a:bodyPr>
          <a:lstStyle/>
          <a:p>
            <a:pPr marL="342900" indent="-342900">
              <a:buFont typeface="Arial" panose="020B0604020202020204" pitchFamily="34" charset="0"/>
              <a:buChar char="•"/>
            </a:pPr>
            <a:r>
              <a:rPr lang="en-US" sz="2400" dirty="0"/>
              <a:t>Only a memory control, also affects the </a:t>
            </a:r>
            <a:r>
              <a:rPr lang="en-US" b="1" dirty="0">
                <a:solidFill>
                  <a:schemeClr val="accent1"/>
                </a:solidFill>
              </a:rPr>
              <a:t>%</a:t>
            </a:r>
            <a:r>
              <a:rPr lang="en-US" sz="2400" b="1" dirty="0">
                <a:solidFill>
                  <a:schemeClr val="accent1"/>
                </a:solidFill>
              </a:rPr>
              <a:t> of CPU core</a:t>
            </a:r>
            <a:endParaRPr lang="en-US" sz="2400" dirty="0"/>
          </a:p>
          <a:p>
            <a:pPr marL="342900" indent="-342900">
              <a:buFont typeface="Arial" panose="020B0604020202020204" pitchFamily="34" charset="0"/>
              <a:buChar char="•"/>
            </a:pPr>
            <a:r>
              <a:rPr lang="en-US" sz="2400" dirty="0"/>
              <a:t>Is your code CPU, Network or memory-bound?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API Gateway Stages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a:cxnSpLocks/>
          </p:cNvCxnSpPr>
          <p:nvPr/>
        </p:nvCxnSpPr>
        <p:spPr>
          <a:xfrm flipH="1">
            <a:off x="2343807" y="2560320"/>
            <a:ext cx="3363574" cy="561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343807" y="3337560"/>
            <a:ext cx="3413894" cy="551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249214" y="4153878"/>
            <a:ext cx="3458167" cy="31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Deployment</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Container Services Landscape</a:t>
            </a:r>
          </a:p>
        </p:txBody>
      </p:sp>
      <p:sp>
        <p:nvSpPr>
          <p:cNvPr id="5" name="TextBox 4"/>
          <p:cNvSpPr txBox="1"/>
          <p:nvPr/>
        </p:nvSpPr>
        <p:spPr>
          <a:xfrm>
            <a:off x="352323" y="1068010"/>
            <a:ext cx="2966610" cy="1046440"/>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MANAGEMENT</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Deployment, Scheduling, Scaling &amp; Management of containerized applications</a:t>
            </a:r>
          </a:p>
        </p:txBody>
      </p:sp>
      <p:sp>
        <p:nvSpPr>
          <p:cNvPr id="6" name="TextBox 5"/>
          <p:cNvSpPr txBox="1"/>
          <p:nvPr/>
        </p:nvSpPr>
        <p:spPr>
          <a:xfrm>
            <a:off x="352322" y="2622148"/>
            <a:ext cx="2684389"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HOSTING</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Where the containers run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958" y="1056721"/>
            <a:ext cx="996864" cy="9968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170" y="1056721"/>
            <a:ext cx="1017818" cy="104565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7614" y="2349717"/>
            <a:ext cx="813492" cy="97619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539" y="2316713"/>
            <a:ext cx="1046449" cy="1046449"/>
          </a:xfrm>
          <a:prstGeom prst="rect">
            <a:avLst/>
          </a:prstGeom>
        </p:spPr>
      </p:pic>
      <p:sp>
        <p:nvSpPr>
          <p:cNvPr id="23" name="TextBox 22"/>
          <p:cNvSpPr txBox="1"/>
          <p:nvPr/>
        </p:nvSpPr>
        <p:spPr>
          <a:xfrm>
            <a:off x="4361106" y="1287113"/>
            <a:ext cx="150443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a:t>
            </a:r>
          </a:p>
        </p:txBody>
      </p:sp>
      <p:sp>
        <p:nvSpPr>
          <p:cNvPr id="24" name="TextBox 23"/>
          <p:cNvSpPr txBox="1"/>
          <p:nvPr/>
        </p:nvSpPr>
        <p:spPr>
          <a:xfrm>
            <a:off x="6858808" y="1252684"/>
            <a:ext cx="1515463" cy="646331"/>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for Kubernetes</a:t>
            </a:r>
          </a:p>
        </p:txBody>
      </p:sp>
      <p:sp>
        <p:nvSpPr>
          <p:cNvPr id="26" name="TextBox 25"/>
          <p:cNvSpPr txBox="1"/>
          <p:nvPr/>
        </p:nvSpPr>
        <p:spPr>
          <a:xfrm>
            <a:off x="4361106" y="2721326"/>
            <a:ext cx="1139562" cy="276999"/>
          </a:xfrm>
          <a:prstGeom prst="rect">
            <a:avLst/>
          </a:prstGeom>
          <a:noFill/>
        </p:spPr>
        <p:txBody>
          <a:bodyPr wrap="square" rtlCol="0">
            <a:spAutoFit/>
          </a:bodyPr>
          <a:lstStyle/>
          <a:p>
            <a:r>
              <a:rPr lang="en-US" sz="1200" b="1" dirty="0">
                <a:solidFill>
                  <a:schemeClr val="bg1"/>
                </a:solidFill>
                <a:latin typeface="Amazon Ember"/>
              </a:rPr>
              <a:t>Amazon EC2 </a:t>
            </a:r>
          </a:p>
        </p:txBody>
      </p:sp>
      <p:sp>
        <p:nvSpPr>
          <p:cNvPr id="27" name="TextBox 26"/>
          <p:cNvSpPr txBox="1"/>
          <p:nvPr/>
        </p:nvSpPr>
        <p:spPr>
          <a:xfrm>
            <a:off x="6858808" y="2721325"/>
            <a:ext cx="1139562" cy="276999"/>
          </a:xfrm>
          <a:prstGeom prst="rect">
            <a:avLst/>
          </a:prstGeom>
          <a:noFill/>
        </p:spPr>
        <p:txBody>
          <a:bodyPr wrap="square" rtlCol="0">
            <a:spAutoFit/>
          </a:bodyPr>
          <a:lstStyle/>
          <a:p>
            <a:r>
              <a:rPr lang="en-US" sz="1200" b="1" dirty="0">
                <a:solidFill>
                  <a:schemeClr val="bg1"/>
                </a:solidFill>
                <a:latin typeface="Amazon Ember"/>
              </a:rPr>
              <a:t>AWS Fargate</a:t>
            </a:r>
          </a:p>
        </p:txBody>
      </p:sp>
      <p:sp>
        <p:nvSpPr>
          <p:cNvPr id="20" name="TextBox 19"/>
          <p:cNvSpPr txBox="1"/>
          <p:nvPr/>
        </p:nvSpPr>
        <p:spPr>
          <a:xfrm>
            <a:off x="352322" y="3714621"/>
            <a:ext cx="2865828"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IMAGE REGISTRY</a:t>
            </a:r>
          </a:p>
          <a:p>
            <a:r>
              <a:rPr lang="en-US" sz="1400" dirty="0">
                <a:solidFill>
                  <a:schemeClr val="bg1"/>
                </a:solidFill>
                <a:latin typeface="Amazon Ember"/>
              </a:rPr>
              <a:t>Container Image Repository</a:t>
            </a:r>
          </a:p>
        </p:txBody>
      </p:sp>
      <p:sp>
        <p:nvSpPr>
          <p:cNvPr id="3" name="Rectangle 2"/>
          <p:cNvSpPr/>
          <p:nvPr/>
        </p:nvSpPr>
        <p:spPr>
          <a:xfrm>
            <a:off x="7721534" y="993851"/>
            <a:ext cx="908342" cy="321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rgbClr val="1893FF"/>
                </a:solidFill>
                <a:latin typeface="Amazon Ember"/>
              </a:rPr>
              <a:t>Preview!</a:t>
            </a:r>
          </a:p>
        </p:txBody>
      </p:sp>
      <p:pic>
        <p:nvPicPr>
          <p:cNvPr id="15" name="Picture 14"/>
          <p:cNvPicPr>
            <a:picLocks noChangeAspect="1"/>
          </p:cNvPicPr>
          <p:nvPr/>
        </p:nvPicPr>
        <p:blipFill>
          <a:blip r:embed="rId7"/>
          <a:stretch>
            <a:fillRect/>
          </a:stretch>
        </p:blipFill>
        <p:spPr>
          <a:xfrm>
            <a:off x="3604258" y="3573612"/>
            <a:ext cx="843124" cy="866791"/>
          </a:xfrm>
          <a:prstGeom prst="rect">
            <a:avLst/>
          </a:prstGeom>
        </p:spPr>
      </p:pic>
      <p:sp>
        <p:nvSpPr>
          <p:cNvPr id="16" name="TextBox 15"/>
          <p:cNvSpPr txBox="1"/>
          <p:nvPr/>
        </p:nvSpPr>
        <p:spPr>
          <a:xfrm>
            <a:off x="4361106" y="3826451"/>
            <a:ext cx="170329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Registry </a:t>
            </a:r>
          </a:p>
        </p:txBody>
      </p:sp>
    </p:spTree>
    <p:extLst>
      <p:ext uri="{BB962C8B-B14F-4D97-AF65-F5344CB8AC3E}">
        <p14:creationId xmlns:p14="http://schemas.microsoft.com/office/powerpoint/2010/main" val="31147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ECS and AWS </a:t>
            </a:r>
            <a:r>
              <a:rPr lang="en-US" dirty="0" err="1"/>
              <a:t>Fargate</a:t>
            </a:r>
            <a:endParaRPr lang="en-US" dirty="0"/>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561" y="964402"/>
            <a:ext cx="7072168" cy="1903219"/>
            <a:chOff x="297051" y="1182029"/>
            <a:chExt cx="7072168" cy="1903219"/>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297051" y="1182029"/>
              <a:ext cx="707216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3722531" y="2522655"/>
              <a:ext cx="110604"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899756" y="2522655"/>
              <a:ext cx="2933379"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3833135" y="2522655"/>
              <a:ext cx="2712172"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Amazon ECS</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pic>
        <p:nvPicPr>
          <p:cNvPr id="246" name="Picture 245">
            <a:extLst>
              <a:ext uri="{FF2B5EF4-FFF2-40B4-BE49-F238E27FC236}">
                <a16:creationId xmlns:a16="http://schemas.microsoft.com/office/drawing/2014/main" id="{9B8A9F8B-B712-2F46-A43A-676AB0BA47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319279" y="1154594"/>
            <a:ext cx="853971" cy="960243"/>
          </a:xfrm>
          <a:prstGeom prst="rect">
            <a:avLst/>
          </a:prstGeom>
        </p:spPr>
      </p:pic>
    </p:spTree>
    <p:extLst>
      <p:ext uri="{BB962C8B-B14F-4D97-AF65-F5344CB8AC3E}">
        <p14:creationId xmlns:p14="http://schemas.microsoft.com/office/powerpoint/2010/main" val="296594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ECS and AWS </a:t>
            </a:r>
            <a:r>
              <a:rPr lang="en-US" sz="2000" dirty="0" err="1">
                <a:latin typeface="Amazon Ember" charset="0"/>
                <a:ea typeface="Amazon Ember" charset="0"/>
                <a:cs typeface="Amazon Ember" charset="0"/>
              </a:rPr>
              <a:t>Fargate</a:t>
            </a:r>
            <a:endParaRPr lang="en-US" sz="2000" dirty="0">
              <a:latin typeface="Amazon Ember" charset="0"/>
              <a:ea typeface="Amazon Ember" charset="0"/>
              <a:cs typeface="Amazon Ember" charset="0"/>
            </a:endParaRP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234328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17539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05134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AWS Console &amp; </a:t>
            </a:r>
          </a:p>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392198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131339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a:t>Run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007B-6653-1B4E-90CE-420793256CF4}"/>
              </a:ext>
            </a:extLst>
          </p:cNvPr>
          <p:cNvSpPr>
            <a:spLocks noGrp="1"/>
          </p:cNvSpPr>
          <p:nvPr>
            <p:ph type="title"/>
          </p:nvPr>
        </p:nvSpPr>
        <p:spPr/>
        <p:txBody>
          <a:bodyPr/>
          <a:lstStyle/>
          <a:p>
            <a:r>
              <a:rPr lang="en-US" dirty="0"/>
              <a:t>Canary Deployment for Amazon ECS</a:t>
            </a:r>
          </a:p>
        </p:txBody>
      </p:sp>
      <p:pic>
        <p:nvPicPr>
          <p:cNvPr id="4" name="Picture 3">
            <a:extLst>
              <a:ext uri="{FF2B5EF4-FFF2-40B4-BE49-F238E27FC236}">
                <a16:creationId xmlns:a16="http://schemas.microsoft.com/office/drawing/2014/main" id="{DBE274A3-1938-894F-8EE4-93F5F03393AA}"/>
              </a:ext>
            </a:extLst>
          </p:cNvPr>
          <p:cNvPicPr>
            <a:picLocks noChangeAspect="1"/>
          </p:cNvPicPr>
          <p:nvPr/>
        </p:nvPicPr>
        <p:blipFill>
          <a:blip r:embed="rId2"/>
          <a:stretch>
            <a:fillRect/>
          </a:stretch>
        </p:blipFill>
        <p:spPr>
          <a:xfrm>
            <a:off x="489880" y="824291"/>
            <a:ext cx="3729695" cy="3243214"/>
          </a:xfrm>
          <a:prstGeom prst="rect">
            <a:avLst/>
          </a:prstGeom>
        </p:spPr>
      </p:pic>
      <p:sp>
        <p:nvSpPr>
          <p:cNvPr id="5" name="Rectangle 4">
            <a:extLst>
              <a:ext uri="{FF2B5EF4-FFF2-40B4-BE49-F238E27FC236}">
                <a16:creationId xmlns:a16="http://schemas.microsoft.com/office/drawing/2014/main" id="{8482A747-2DD8-F94A-8670-F37C17A63F6B}"/>
              </a:ext>
            </a:extLst>
          </p:cNvPr>
          <p:cNvSpPr/>
          <p:nvPr/>
        </p:nvSpPr>
        <p:spPr>
          <a:xfrm>
            <a:off x="1245476" y="4298118"/>
            <a:ext cx="7089228"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ecs</a:t>
            </a:r>
            <a:r>
              <a:rPr lang="en-US" dirty="0">
                <a:solidFill>
                  <a:schemeClr val="bg1"/>
                </a:solidFill>
              </a:rPr>
              <a:t>-canary-blue-green-deployment</a:t>
            </a:r>
          </a:p>
        </p:txBody>
      </p:sp>
      <p:sp>
        <p:nvSpPr>
          <p:cNvPr id="6" name="TextBox 5">
            <a:extLst>
              <a:ext uri="{FF2B5EF4-FFF2-40B4-BE49-F238E27FC236}">
                <a16:creationId xmlns:a16="http://schemas.microsoft.com/office/drawing/2014/main" id="{927BDF1D-E7D8-AB42-871A-217E2EB72628}"/>
              </a:ext>
            </a:extLst>
          </p:cNvPr>
          <p:cNvSpPr txBox="1"/>
          <p:nvPr/>
        </p:nvSpPr>
        <p:spPr>
          <a:xfrm>
            <a:off x="4687613" y="824291"/>
            <a:ext cx="396240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Route 53 weights to adjust traffic flows</a:t>
            </a:r>
          </a:p>
          <a:p>
            <a:pPr marL="285750" indent="-285750">
              <a:buFont typeface="Arial" panose="020B0604020202020204" pitchFamily="34" charset="0"/>
              <a:buChar char="•"/>
            </a:pPr>
            <a:r>
              <a:rPr lang="en-US" sz="2400" dirty="0">
                <a:solidFill>
                  <a:schemeClr val="bg1"/>
                </a:solidFill>
              </a:rPr>
              <a:t>Blue service created with a new ALB</a:t>
            </a:r>
          </a:p>
          <a:p>
            <a:pPr marL="285750" indent="-285750">
              <a:buFont typeface="Arial" panose="020B0604020202020204" pitchFamily="34" charset="0"/>
              <a:buChar char="•"/>
            </a:pPr>
            <a:r>
              <a:rPr lang="en-US" sz="2400" dirty="0">
                <a:solidFill>
                  <a:schemeClr val="bg1"/>
                </a:solidFill>
              </a:rPr>
              <a:t>ECS event stream to trigger deployment</a:t>
            </a:r>
          </a:p>
          <a:p>
            <a:pPr marL="285750" indent="-285750">
              <a:buFont typeface="Arial" panose="020B0604020202020204" pitchFamily="34" charset="0"/>
              <a:buChar char="•"/>
            </a:pPr>
            <a:r>
              <a:rPr lang="en-US" sz="2400" dirty="0">
                <a:solidFill>
                  <a:schemeClr val="bg1"/>
                </a:solidFill>
              </a:rPr>
              <a:t>Step Functions transition from blue to green</a:t>
            </a:r>
          </a:p>
        </p:txBody>
      </p:sp>
    </p:spTree>
    <p:extLst>
      <p:ext uri="{BB962C8B-B14F-4D97-AF65-F5344CB8AC3E}">
        <p14:creationId xmlns:p14="http://schemas.microsoft.com/office/powerpoint/2010/main" val="391581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69" name="TextBox 504">
            <a:extLst>
              <a:ext uri="{FF2B5EF4-FFF2-40B4-BE49-F238E27FC236}">
                <a16:creationId xmlns:a16="http://schemas.microsoft.com/office/drawing/2014/main" id="{96BF8BCF-C423-7C45-885B-2B7D2C6FB5CF}"/>
              </a:ext>
            </a:extLst>
          </p:cNvPr>
          <p:cNvSpPr txBox="1"/>
          <p:nvPr/>
        </p:nvSpPr>
        <p:spPr>
          <a:xfrm>
            <a:off x="890515" y="1458547"/>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sp>
        <p:nvSpPr>
          <p:cNvPr id="202" name="TextBox 504">
            <a:extLst>
              <a:ext uri="{FF2B5EF4-FFF2-40B4-BE49-F238E27FC236}">
                <a16:creationId xmlns:a16="http://schemas.microsoft.com/office/drawing/2014/main" id="{CDC60EA0-5554-5C43-AE9B-A06AF82DC829}"/>
              </a:ext>
            </a:extLst>
          </p:cNvPr>
          <p:cNvSpPr txBox="1"/>
          <p:nvPr/>
        </p:nvSpPr>
        <p:spPr>
          <a:xfrm>
            <a:off x="2302405" y="2038318"/>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2"/>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pic>
        <p:nvPicPr>
          <p:cNvPr id="76" name="Picture 75">
            <a:extLst>
              <a:ext uri="{FF2B5EF4-FFF2-40B4-BE49-F238E27FC236}">
                <a16:creationId xmlns:a16="http://schemas.microsoft.com/office/drawing/2014/main" id="{5905848A-E5F0-034A-A35A-9ADB7A4D0154}"/>
              </a:ext>
            </a:extLst>
          </p:cNvPr>
          <p:cNvPicPr>
            <a:picLocks noChangeAspect="1"/>
          </p:cNvPicPr>
          <p:nvPr/>
        </p:nvPicPr>
        <p:blipFill rotWithShape="1">
          <a:blip r:embed="rId23"/>
          <a:srcRect r="74011"/>
          <a:stretch/>
        </p:blipFill>
        <p:spPr>
          <a:xfrm>
            <a:off x="394211" y="1384635"/>
            <a:ext cx="365760" cy="365760"/>
          </a:xfrm>
          <a:prstGeom prst="rect">
            <a:avLst/>
          </a:prstGeom>
        </p:spPr>
      </p:pic>
      <p:pic>
        <p:nvPicPr>
          <p:cNvPr id="79" name="Picture 78">
            <a:extLst>
              <a:ext uri="{FF2B5EF4-FFF2-40B4-BE49-F238E27FC236}">
                <a16:creationId xmlns:a16="http://schemas.microsoft.com/office/drawing/2014/main" id="{095C201A-6F52-824E-B756-B1B287B61255}"/>
              </a:ext>
            </a:extLst>
          </p:cNvPr>
          <p:cNvPicPr>
            <a:picLocks noChangeAspect="1"/>
          </p:cNvPicPr>
          <p:nvPr/>
        </p:nvPicPr>
        <p:blipFill rotWithShape="1">
          <a:blip r:embed="rId24" cstate="screen">
            <a:extLst>
              <a:ext uri="{28A0092B-C50C-407E-A947-70E740481C1C}">
                <a14:useLocalDpi xmlns:a14="http://schemas.microsoft.com/office/drawing/2010/main" val="0"/>
              </a:ext>
            </a:extLst>
          </a:blip>
          <a:srcRect r="71140"/>
          <a:stretch/>
        </p:blipFill>
        <p:spPr>
          <a:xfrm>
            <a:off x="1835572" y="1966896"/>
            <a:ext cx="365760" cy="365760"/>
          </a:xfrm>
          <a:prstGeom prst="rect">
            <a:avLst/>
          </a:prstGeom>
        </p:spPr>
      </p:pic>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69" grpId="0"/>
      <p:bldP spid="170" grpId="0" animBg="1"/>
      <p:bldP spid="177" grpId="0" animBg="1"/>
      <p:bldP spid="190" grpId="0" animBg="1"/>
      <p:bldP spid="202" grpId="0"/>
      <p:bldP spid="20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Jenkins X</a:t>
            </a:r>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a:t>Canary Deployment using Service Mesh</a:t>
            </a:r>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Service-to-service communication</a:t>
            </a:r>
          </a:p>
          <a:p>
            <a:pPr marL="342900" indent="-342900">
              <a:buFont typeface="Arial" panose="020B0604020202020204" pitchFamily="34" charset="0"/>
              <a:buChar char="•"/>
            </a:pPr>
            <a:r>
              <a:rPr lang="en-US" dirty="0"/>
              <a:t>Platform to connect, manage and secure microservices</a:t>
            </a:r>
          </a:p>
          <a:p>
            <a:pPr marL="342900" indent="-342900">
              <a:buFont typeface="Arial" panose="020B0604020202020204" pitchFamily="34" charset="0"/>
              <a:buChar char="•"/>
            </a:pPr>
            <a:r>
              <a:rPr lang="en-US" dirty="0"/>
              <a:t>Any language, any framework</a:t>
            </a:r>
          </a:p>
          <a:p>
            <a:pPr marL="342900" indent="-342900">
              <a:buFont typeface="Arial" panose="020B0604020202020204" pitchFamily="34" charset="0"/>
              <a:buChar char="•"/>
            </a:pPr>
            <a:r>
              <a:rPr lang="en-US" dirty="0"/>
              <a:t>Deployed as “sidecar”</a:t>
            </a:r>
          </a:p>
          <a:p>
            <a:pPr marL="342900" indent="-342900">
              <a:buFont typeface="Arial" panose="020B0604020202020204" pitchFamily="34" charset="0"/>
              <a:buChar char="•"/>
            </a:pPr>
            <a:r>
              <a:rPr lang="en-US" dirty="0"/>
              <a:t>Decouple applications from operational aspects</a:t>
            </a:r>
          </a:p>
          <a:p>
            <a:pPr marL="1085850" lvl="1" indent="-342900">
              <a:buFont typeface="Arial" panose="020B0604020202020204" pitchFamily="34" charset="0"/>
              <a:buChar char="•"/>
            </a:pPr>
            <a:r>
              <a:rPr lang="en-US" dirty="0"/>
              <a:t>Service discovery, circuit breakers, routing, tracing, telemetry, </a:t>
            </a:r>
            <a:r>
              <a:rPr lang="en-US" dirty="0" err="1"/>
              <a:t>etc</a:t>
            </a:r>
            <a:endParaRPr lang="en-US" dirty="0"/>
          </a:p>
          <a:p>
            <a:pPr marL="1085850" lvl="1" indent="-342900">
              <a:buFont typeface="Arial" panose="020B0604020202020204" pitchFamily="34" charset="0"/>
              <a:buChar char="•"/>
            </a:pPr>
            <a:r>
              <a:rPr lang="en-US" dirty="0"/>
              <a:t>No changes to microservices</a:t>
            </a:r>
          </a:p>
          <a:p>
            <a:pPr marL="342900" indent="-342900">
              <a:buFont typeface="Arial" panose="020B0604020202020204" pitchFamily="34" charset="0"/>
              <a:buChar char="•"/>
            </a:pPr>
            <a:r>
              <a:rPr lang="en-US" dirty="0"/>
              <a:t>Fleet-wide policy enforcement</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342900" indent="-342900">
              <a:buFont typeface="Arial" panose="020B0604020202020204" pitchFamily="34" charset="0"/>
              <a:buChar char="•"/>
            </a:pPr>
            <a:r>
              <a:rPr lang="en-US" dirty="0"/>
              <a:t>Supported on Kubernetes, Nomad and Consul</a:t>
            </a:r>
          </a:p>
        </p:txBody>
      </p:sp>
      <p:pic>
        <p:nvPicPr>
          <p:cNvPr id="5" name="Picture 4">
            <a:extLst>
              <a:ext uri="{FF2B5EF4-FFF2-40B4-BE49-F238E27FC236}">
                <a16:creationId xmlns:a16="http://schemas.microsoft.com/office/drawing/2014/main" id="{6DEC5FD2-A57C-254D-BAE1-82CF4BC26E8E}"/>
              </a:ext>
            </a:extLst>
          </p:cNvPr>
          <p:cNvPicPr>
            <a:picLocks noChangeAspect="1"/>
          </p:cNvPicPr>
          <p:nvPr/>
        </p:nvPicPr>
        <p:blipFill>
          <a:blip r:embed="rId3"/>
          <a:stretch>
            <a:fillRect/>
          </a:stretch>
        </p:blipFill>
        <p:spPr>
          <a:xfrm>
            <a:off x="7797800" y="114936"/>
            <a:ext cx="1075267" cy="1075267"/>
          </a:xfrm>
          <a:prstGeom prst="rect">
            <a:avLst/>
          </a:prstGeom>
        </p:spPr>
      </p:pic>
    </p:spTree>
    <p:extLst>
      <p:ext uri="{BB962C8B-B14F-4D97-AF65-F5344CB8AC3E}">
        <p14:creationId xmlns:p14="http://schemas.microsoft.com/office/powerpoint/2010/main" val="23880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37668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16E93A-7E37-0643-BC0E-C629FA25FC19}"/>
              </a:ext>
            </a:extLst>
          </p:cNvPr>
          <p:cNvSpPr>
            <a:spLocks noGrp="1"/>
          </p:cNvSpPr>
          <p:nvPr>
            <p:ph sz="quarter" idx="10"/>
          </p:nvPr>
        </p:nvSpPr>
        <p:spPr/>
        <p:txBody>
          <a:bodyPr/>
          <a:lstStyle/>
          <a:p>
            <a:r>
              <a:rPr lang="en-US" dirty="0"/>
              <a:t>Monitoring Kubernetes Applications using AWS X-Ray</a:t>
            </a:r>
          </a:p>
        </p:txBody>
      </p:sp>
    </p:spTree>
    <p:extLst>
      <p:ext uri="{BB962C8B-B14F-4D97-AF65-F5344CB8AC3E}">
        <p14:creationId xmlns:p14="http://schemas.microsoft.com/office/powerpoint/2010/main" val="39680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 and </a:t>
            </a:r>
          </a:p>
          <a:p>
            <a:r>
              <a:rPr lang="en-US" dirty="0"/>
              <a:t>Run using Maven</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Takes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52986</TotalTime>
  <Words>8124</Words>
  <Application>Microsoft Macintosh PowerPoint</Application>
  <PresentationFormat>On-screen Show (16:9)</PresentationFormat>
  <Paragraphs>1283</Paragraphs>
  <Slides>133</Slides>
  <Notes>82</Notes>
  <HiddenSlides>8</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133</vt:i4>
      </vt:variant>
    </vt:vector>
  </HeadingPairs>
  <TitlesOfParts>
    <vt:vector size="150"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PowerPoint Presentation</vt:lpstr>
      <vt:lpstr>Building Blocks for Containerized Microservices</vt:lpstr>
      <vt:lpstr>A Typical Application with Microservices</vt:lpstr>
      <vt:lpstr>Build Your Application</vt:lpstr>
      <vt:lpstr>WildFly Swarm</vt:lpstr>
      <vt:lpstr>PowerPoint Presentation</vt:lpstr>
      <vt:lpstr>Microservices and Containers</vt:lpstr>
      <vt:lpstr>Microservices and Containers</vt:lpstr>
      <vt:lpstr>Running Container</vt:lpstr>
      <vt:lpstr>PowerPoint Presentation</vt:lpstr>
      <vt:lpstr>Running Containers</vt:lpstr>
      <vt:lpstr>Running Containers at Scale</vt:lpstr>
      <vt:lpstr>AWS Container Services Landscape</vt:lpstr>
      <vt:lpstr>Amazon ECS and AWS Fargate</vt:lpstr>
      <vt:lpstr>Amazon ECS</vt:lpstr>
      <vt:lpstr>Production Workloads on AWS</vt:lpstr>
      <vt:lpstr>PowerPoint Presentation</vt:lpstr>
      <vt:lpstr>PowerPoint Presentation</vt:lpstr>
      <vt:lpstr>ECS Constructs</vt:lpstr>
      <vt:lpstr>PowerPoint Presentation</vt:lpstr>
      <vt:lpstr>Running Fargate Containers with ECS</vt:lpstr>
      <vt:lpstr>PowerPoint Presentation</vt:lpstr>
      <vt:lpstr>AWS Fargate Visibility and Monitoring</vt:lpstr>
      <vt:lpstr>PowerPoint Presentation</vt:lpstr>
      <vt:lpstr>Rightsize your microservices with AWS Fargate</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Canary Deployment for Amazon ECS</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Canary Deployment using Service Mesh</vt:lpstr>
      <vt:lpstr>Istio</vt:lpstr>
      <vt:lpstr>PowerPoint Presentation</vt:lpstr>
      <vt:lpstr>Canary Deployment using Request Routing</vt:lpstr>
      <vt:lpstr>PowerPoint Presentation</vt:lpstr>
      <vt:lpstr>Fault Injection</vt:lpstr>
      <vt:lpstr>5 seconds delay in 10% of requests</vt:lpstr>
      <vt:lpstr>PowerPoint Presentation</vt:lpstr>
      <vt:lpstr>Monitoring</vt:lpstr>
      <vt:lpstr>Metrics</vt:lpstr>
      <vt:lpstr>X-Ray Service</vt:lpstr>
      <vt:lpstr>X-Ray SDK</vt:lpstr>
      <vt:lpstr>X-Ray Workflow</vt:lpstr>
      <vt:lpstr>X-Ray Daemon</vt:lpstr>
      <vt:lpstr>PowerPoint Presentation</vt:lpstr>
      <vt:lpstr>How Does AWS X-Ray help?</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How much memory/CPU?</vt:lpstr>
      <vt:lpstr>Lambda Best Practices</vt:lpstr>
      <vt:lpstr>Lambda Best Practices</vt:lpstr>
      <vt:lpstr>API Gateway Stages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726</cp:revision>
  <dcterms:created xsi:type="dcterms:W3CDTF">2016-06-17T18:22:10Z</dcterms:created>
  <dcterms:modified xsi:type="dcterms:W3CDTF">2018-04-17T20:12:50Z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